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384" r:id="rId3"/>
    <p:sldId id="385" r:id="rId4"/>
    <p:sldId id="386" r:id="rId5"/>
    <p:sldId id="371" r:id="rId6"/>
    <p:sldId id="342" r:id="rId7"/>
    <p:sldId id="372" r:id="rId8"/>
    <p:sldId id="343" r:id="rId9"/>
    <p:sldId id="305" r:id="rId10"/>
    <p:sldId id="373" r:id="rId11"/>
    <p:sldId id="374" r:id="rId12"/>
    <p:sldId id="375" r:id="rId13"/>
    <p:sldId id="376" r:id="rId14"/>
    <p:sldId id="379" r:id="rId15"/>
    <p:sldId id="381" r:id="rId16"/>
    <p:sldId id="383" r:id="rId17"/>
    <p:sldId id="387" r:id="rId18"/>
    <p:sldId id="382" r:id="rId19"/>
    <p:sldId id="380" r:id="rId20"/>
    <p:sldId id="369" r:id="rId21"/>
    <p:sldId id="388" r:id="rId22"/>
    <p:sldId id="390" r:id="rId23"/>
    <p:sldId id="391" r:id="rId24"/>
    <p:sldId id="392" r:id="rId25"/>
    <p:sldId id="389" r:id="rId26"/>
    <p:sldId id="393" r:id="rId27"/>
    <p:sldId id="396" r:id="rId28"/>
    <p:sldId id="397" r:id="rId29"/>
    <p:sldId id="398" r:id="rId30"/>
    <p:sldId id="395" r:id="rId31"/>
    <p:sldId id="3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15" autoAdjust="0"/>
  </p:normalViewPr>
  <p:slideViewPr>
    <p:cSldViewPr>
      <p:cViewPr>
        <p:scale>
          <a:sx n="51" d="100"/>
          <a:sy n="51" d="100"/>
        </p:scale>
        <p:origin x="-1704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A939CE-C7CF-40C2-A325-11CCF05A85C0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0AC0C3-E9AF-46B5-A81D-2F3BFEB7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41B223-94CB-4DCB-AE26-4272E6FDFFF6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CCB0C4-9B90-4274-9799-7DD77A8282D8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5A0D-CDDC-40A0-A98E-4EDD300325BF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35DE-50D7-4AED-8DE4-48C8B9837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63F0-95B2-486C-A548-E203C99F2327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5D31-9965-49DE-A9B7-1D2209DCD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0731-4CA8-4A2F-B9D4-44ADA4DAB893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9FE0-C72B-4127-B69C-306DC8AAD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83F2-0838-46E7-8E93-5361116E0588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252C-CDFB-4964-8865-326A2CC3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D478-C822-4950-87DE-EC75FF179619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C075-4599-4F94-92B6-097B41F14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D735-D4A1-4407-ADD1-6722D74BB770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7772-DE79-4D4A-82A7-A0F4DA4B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5AD0-24DD-44D2-84C3-21E20BFA6687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18C2-25E2-471E-82DC-144E62601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7E80-0148-4F8F-ACAA-7416F7166658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AF7D-3E78-419B-B5FB-CB6859E4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FB0C-9C4A-46E3-92BF-F9BB8B67C1D2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1E4B-0480-4889-9330-30FE1F06B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F43C-FDEB-4133-AEEF-7B5A4FD17872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807C-81AD-4E58-844F-AB1074DCC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5C0B-F884-4B87-8F84-7CC0E6973C3F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990E-4234-4EC3-81D3-AA8ADCF68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FD7F8-0A72-483C-82BB-19D3130AFB16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0FB27-E667-4936-BFFF-949618B8A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8538" y="4978400"/>
            <a:ext cx="9648825" cy="129222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>
                <a:alpha val="17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БАШКИРСКИЙ ГОСУДАРСТВЕННЫЙ 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ПЕДАГОГИЧЕСКИЙ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УНИВЕРСИТЕТ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им.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М.АКМУЛЛЫ </a:t>
            </a:r>
            <a:r>
              <a:rPr lang="ru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(условия приема-2016)</a:t>
            </a:r>
            <a:endParaRPr lang="ru-RU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4578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89217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77825"/>
            <a:ext cx="11191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6911975" y="765175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75 баллов!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5602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88376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6626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8" y="862013"/>
            <a:ext cx="5265737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i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27003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7650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5363"/>
            <a:ext cx="54165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2565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8674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-323850" y="776288"/>
            <a:ext cx="94678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Прием документов по очной и очно – заочной формам обучения</a:t>
            </a:r>
          </a:p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Бакалавриат, специалитет</a:t>
            </a:r>
            <a:endParaRPr lang="ru-RU" sz="2400">
              <a:solidFill>
                <a:srgbClr val="FF0000"/>
              </a:solidFill>
            </a:endParaRPr>
          </a:p>
          <a:p>
            <a:pPr algn="ctr" eaLnBrk="0" hangingPunct="0"/>
            <a:endParaRPr lang="ru-RU" sz="30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8" y="2060575"/>
          <a:ext cx="8497887" cy="2743200"/>
        </p:xfrm>
        <a:graphic>
          <a:graphicData uri="http://schemas.openxmlformats.org/drawingml/2006/table">
            <a:tbl>
              <a:tblPr/>
              <a:tblGrid>
                <a:gridCol w="5113337"/>
                <a:gridCol w="1335088"/>
                <a:gridCol w="2049462"/>
              </a:tblGrid>
              <a:tr h="25876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поступающих: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-только по результатам ЕГЭ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июля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 результатам ЕГЭ и дополнительных испытаний творческой и (или) проф. направленности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 июля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 результатам экзаменов, проводимых вузом самостоятельно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 июля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места по договорам об оказании платных образовательных услуг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августа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850" y="5157788"/>
          <a:ext cx="8569325" cy="1096962"/>
        </p:xfrm>
        <a:graphic>
          <a:graphicData uri="http://schemas.openxmlformats.org/drawingml/2006/table">
            <a:tbl>
              <a:tblPr/>
              <a:tblGrid>
                <a:gridCol w="5111750"/>
                <a:gridCol w="1425575"/>
                <a:gridCol w="2032000"/>
              </a:tblGrid>
              <a:tr h="25241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августа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места по договорам об оказании платных образовательных услуг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августа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3" name="Rectangle 3"/>
          <p:cNvSpPr>
            <a:spLocks noChangeArrowheads="1"/>
          </p:cNvSpPr>
          <p:nvPr/>
        </p:nvSpPr>
        <p:spPr bwMode="auto">
          <a:xfrm>
            <a:off x="3276600" y="4724400"/>
            <a:ext cx="229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Магистратура</a:t>
            </a:r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9698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700213"/>
          <a:ext cx="8424863" cy="1412875"/>
        </p:xfrm>
        <a:graphic>
          <a:graphicData uri="http://schemas.openxmlformats.org/drawingml/2006/table">
            <a:tbl>
              <a:tblPr/>
              <a:tblGrid>
                <a:gridCol w="4968875"/>
                <a:gridCol w="1425575"/>
                <a:gridCol w="2030413"/>
              </a:tblGrid>
              <a:tr h="36036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 июля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места по договорам об оказании платных образовательных услуг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сентября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4292600"/>
          <a:ext cx="8280400" cy="1368425"/>
        </p:xfrm>
        <a:graphic>
          <a:graphicData uri="http://schemas.openxmlformats.org/drawingml/2006/table">
            <a:tbl>
              <a:tblPr/>
              <a:tblGrid>
                <a:gridCol w="5040313"/>
                <a:gridCol w="1243012"/>
                <a:gridCol w="1997075"/>
              </a:tblGrid>
              <a:tr h="36830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августа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места по договорам об оказании платных образовательных услуг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сентября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27" marR="597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6" name="Rectangle 1"/>
          <p:cNvSpPr>
            <a:spLocks noChangeArrowheads="1"/>
          </p:cNvSpPr>
          <p:nvPr/>
        </p:nvSpPr>
        <p:spPr bwMode="auto">
          <a:xfrm>
            <a:off x="323850" y="847725"/>
            <a:ext cx="849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Прием документов по заочной форме обучения</a:t>
            </a:r>
            <a:endParaRPr lang="ru-RU" sz="2400">
              <a:latin typeface="Arial" charset="0"/>
            </a:endParaRPr>
          </a:p>
          <a:p>
            <a:pPr indent="450850" algn="ctr" eaLnBrk="0" hangingPunct="0"/>
            <a:r>
              <a:rPr lang="ru-RU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Бакалавриат</a:t>
            </a:r>
            <a:endParaRPr lang="ru-RU" sz="2400">
              <a:latin typeface="Arial" charset="0"/>
            </a:endParaRPr>
          </a:p>
        </p:txBody>
      </p:sp>
      <p:sp>
        <p:nvSpPr>
          <p:cNvPr id="29737" name="Прямоугольник 8"/>
          <p:cNvSpPr>
            <a:spLocks noChangeArrowheads="1"/>
          </p:cNvSpPr>
          <p:nvPr/>
        </p:nvSpPr>
        <p:spPr bwMode="auto">
          <a:xfrm>
            <a:off x="3492500" y="3429000"/>
            <a:ext cx="275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0850" eaLnBrk="0" hangingPunct="0"/>
            <a:r>
              <a:rPr lang="ru-RU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Магистратура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30722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86598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 descr="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10525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908050"/>
            <a:ext cx="10525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31746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7852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76700"/>
            <a:ext cx="2159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32770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89773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365625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08050"/>
            <a:ext cx="8661400" cy="3816350"/>
          </a:xfrm>
        </p:spPr>
      </p:pic>
      <p:pic>
        <p:nvPicPr>
          <p:cNvPr id="33795" name="Рисунок 4" descr="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72440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15362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50825" y="3197225"/>
            <a:ext cx="8569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597535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52738"/>
            <a:ext cx="18716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819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81075"/>
            <a:ext cx="72675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21163"/>
            <a:ext cx="1357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6867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052513"/>
            <a:ext cx="77231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0800"/>
            <a:ext cx="14763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7891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25538"/>
            <a:ext cx="8721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86886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915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7167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14763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939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89363"/>
            <a:ext cx="1477962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81075"/>
            <a:ext cx="6769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0963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7019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14779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1987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6700"/>
            <a:ext cx="14763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81075"/>
            <a:ext cx="73675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3011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933825"/>
            <a:ext cx="1477962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81075"/>
            <a:ext cx="69135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4035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60425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5059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9063"/>
            <a:ext cx="9144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16386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50825" y="3197225"/>
            <a:ext cx="8569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981075"/>
            <a:ext cx="3787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22" name="Group 38"/>
          <p:cNvGraphicFramePr>
            <a:graphicFrameLocks noGrp="1"/>
          </p:cNvGraphicFramePr>
          <p:nvPr/>
        </p:nvGraphicFramePr>
        <p:xfrm>
          <a:off x="250825" y="2349500"/>
          <a:ext cx="8569325" cy="3022600"/>
        </p:xfrm>
        <a:graphic>
          <a:graphicData uri="http://schemas.openxmlformats.org/drawingml/2006/table">
            <a:tbl>
              <a:tblPr/>
              <a:tblGrid>
                <a:gridCol w="1063625"/>
                <a:gridCol w="1849438"/>
                <a:gridCol w="3136900"/>
                <a:gridCol w="25193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Направление подготовки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Профиль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44.03.05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и профиль по выбору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44.03.04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обучение 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и правоохранительная деятельность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(профильный уровень)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58994" marR="589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13" name="Рисунок 10" descr="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96975"/>
            <a:ext cx="17287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5445125"/>
            <a:ext cx="4319588" cy="73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6083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52738"/>
            <a:ext cx="14779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052513"/>
            <a:ext cx="67691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7107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0" y="1123950"/>
            <a:ext cx="88931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5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Добро пожаловать, </a:t>
            </a:r>
            <a:endParaRPr lang="ru-RU" sz="5400">
              <a:latin typeface="Arial" charset="0"/>
            </a:endParaRPr>
          </a:p>
          <a:p>
            <a:pPr indent="450850" algn="ctr" eaLnBrk="0" hangingPunct="0"/>
            <a:r>
              <a:rPr lang="ru-RU" sz="5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БГПУ им. М.Акмуллы!</a:t>
            </a:r>
            <a:endParaRPr lang="ru-RU" sz="5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068638"/>
            <a:ext cx="29305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73388" y="333375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688388" y="637222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18435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250825" y="765175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Минимальные баллы для участия в конкурсе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188" y="1268413"/>
          <a:ext cx="7705725" cy="4938712"/>
        </p:xfrm>
        <a:graphic>
          <a:graphicData uri="http://schemas.openxmlformats.org/drawingml/2006/table">
            <a:tbl>
              <a:tblPr/>
              <a:tblGrid>
                <a:gridCol w="704850"/>
                <a:gridCol w="5589587"/>
                <a:gridCol w="1411288"/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 баллы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башкирский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язык, литература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татарский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язык, литература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Педагогика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Творческие экзамены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 по программам магистратуры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19458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50825" y="3197225"/>
            <a:ext cx="8569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0580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36036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20483" name="Содержимое 6" descr="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4663" y="1600200"/>
            <a:ext cx="3114675" cy="4525963"/>
          </a:xfrm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8" y="981075"/>
            <a:ext cx="685006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916113"/>
            <a:ext cx="13192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1506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1341438"/>
            <a:ext cx="86375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437063"/>
            <a:ext cx="14414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2530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50825" y="3197225"/>
            <a:ext cx="8569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67691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13192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62163" y="3333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- 2016</a:t>
            </a:r>
          </a:p>
        </p:txBody>
      </p:sp>
      <p:sp>
        <p:nvSpPr>
          <p:cNvPr id="2" name="Shape 101"/>
          <p:cNvSpPr>
            <a:spLocks noChangeArrowheads="1"/>
          </p:cNvSpPr>
          <p:nvPr/>
        </p:nvSpPr>
        <p:spPr bwMode="auto">
          <a:xfrm>
            <a:off x="128588" y="9334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47125" y="63722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80787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368</Words>
  <Application>Microsoft Office PowerPoint</Application>
  <PresentationFormat>Экран (4:3)</PresentationFormat>
  <Paragraphs>185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Приемная кампания - 2016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zig</dc:creator>
  <cp:lastModifiedBy>user</cp:lastModifiedBy>
  <cp:revision>235</cp:revision>
  <dcterms:created xsi:type="dcterms:W3CDTF">2013-03-25T03:55:03Z</dcterms:created>
  <dcterms:modified xsi:type="dcterms:W3CDTF">2015-12-11T02:57:16Z</dcterms:modified>
</cp:coreProperties>
</file>